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doc" ContentType="application/msword"/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sldIdLst>
    <p:sldId id="369" r:id="rId3"/>
    <p:sldId id="370" r:id="rId4"/>
    <p:sldId id="371" r:id="rId5"/>
    <p:sldId id="372" r:id="rId6"/>
    <p:sldId id="373" r:id="rId7"/>
    <p:sldId id="374" r:id="rId8"/>
    <p:sldId id="375" r:id="rId9"/>
    <p:sldId id="376" r:id="rId10"/>
    <p:sldId id="377" r:id="rId11"/>
    <p:sldId id="378" r:id="rId12"/>
    <p:sldId id="379" r:id="rId13"/>
    <p:sldId id="380" r:id="rId14"/>
    <p:sldId id="381" r:id="rId15"/>
    <p:sldId id="382" r:id="rId16"/>
    <p:sldId id="383" r:id="rId17"/>
    <p:sldId id="384" r:id="rId18"/>
    <p:sldId id="385" r:id="rId19"/>
    <p:sldId id="386" r:id="rId20"/>
    <p:sldId id="387" r:id="rId21"/>
    <p:sldId id="388" r:id="rId22"/>
    <p:sldId id="389" r:id="rId23"/>
    <p:sldId id="390" r:id="rId24"/>
    <p:sldId id="391" r:id="rId25"/>
    <p:sldId id="392" r:id="rId26"/>
    <p:sldId id="393" r:id="rId27"/>
    <p:sldId id="394" r:id="rId28"/>
    <p:sldId id="395" r:id="rId29"/>
    <p:sldId id="396" r:id="rId30"/>
    <p:sldId id="397" r:id="rId31"/>
    <p:sldId id="398" r:id="rId32"/>
    <p:sldId id="399" r:id="rId33"/>
    <p:sldId id="400" r:id="rId34"/>
    <p:sldId id="401" r:id="rId35"/>
    <p:sldId id="402" r:id="rId36"/>
    <p:sldId id="403" r:id="rId37"/>
    <p:sldId id="404" r:id="rId38"/>
    <p:sldId id="405" r:id="rId39"/>
    <p:sldId id="406" r:id="rId40"/>
    <p:sldId id="407" r:id="rId41"/>
    <p:sldId id="408" r:id="rId42"/>
  </p:sldIdLst>
  <p:sldSz cx="10693400" cy="7560945"/>
  <p:notesSz cx="6858000" cy="9144000"/>
  <p:defaultTextStyle>
    <a:defPPr>
      <a:defRPr lang="zh-CN"/>
    </a:defPPr>
    <a:lvl1pPr marL="0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35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305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640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975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945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280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15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950" algn="l" defTabSz="104267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1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416" y="-90"/>
      </p:cViewPr>
      <p:guideLst>
        <p:guide orient="horz" pos="2367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notesMaster" Target="notesMasters/notesMaster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BDF01-6728-42F2-AFC0-85A0914EDB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2AD60-E6B4-414B-8607-F817A72FC03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C2CE-AD22-450D-801F-5B1001866900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49A2-645C-4039-94A3-E730E04E5F7F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2E8E-CAE1-4C33-9AEE-9EBA5AAF9769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A122-2CB3-4920-BDBE-227A5FCB5AF6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33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3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9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9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2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9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3603-FD26-4975-AE60-0665029571A0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ACBF-3691-44AC-87CD-F4C9A97DDBA5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35" indent="0">
              <a:buNone/>
              <a:defRPr sz="2300" b="1"/>
            </a:lvl2pPr>
            <a:lvl3pPr marL="1043305" indent="0">
              <a:buNone/>
              <a:defRPr sz="2100" b="1"/>
            </a:lvl3pPr>
            <a:lvl4pPr marL="1564640" indent="0">
              <a:buNone/>
              <a:defRPr sz="1800" b="1"/>
            </a:lvl4pPr>
            <a:lvl5pPr marL="2085975" indent="0">
              <a:buNone/>
              <a:defRPr sz="1800" b="1"/>
            </a:lvl5pPr>
            <a:lvl6pPr marL="2607945" indent="0">
              <a:buNone/>
              <a:defRPr sz="1800" b="1"/>
            </a:lvl6pPr>
            <a:lvl7pPr marL="3129280" indent="0">
              <a:buNone/>
              <a:defRPr sz="1800" b="1"/>
            </a:lvl7pPr>
            <a:lvl8pPr marL="3650615" indent="0">
              <a:buNone/>
              <a:defRPr sz="1800" b="1"/>
            </a:lvl8pPr>
            <a:lvl9pPr marL="4171950" indent="0">
              <a:buNone/>
              <a:defRPr sz="18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35" indent="0">
              <a:buNone/>
              <a:defRPr sz="2300" b="1"/>
            </a:lvl2pPr>
            <a:lvl3pPr marL="1043305" indent="0">
              <a:buNone/>
              <a:defRPr sz="2100" b="1"/>
            </a:lvl3pPr>
            <a:lvl4pPr marL="1564640" indent="0">
              <a:buNone/>
              <a:defRPr sz="1800" b="1"/>
            </a:lvl4pPr>
            <a:lvl5pPr marL="2085975" indent="0">
              <a:buNone/>
              <a:defRPr sz="1800" b="1"/>
            </a:lvl5pPr>
            <a:lvl6pPr marL="2607945" indent="0">
              <a:buNone/>
              <a:defRPr sz="1800" b="1"/>
            </a:lvl6pPr>
            <a:lvl7pPr marL="3129280" indent="0">
              <a:buNone/>
              <a:defRPr sz="1800" b="1"/>
            </a:lvl7pPr>
            <a:lvl8pPr marL="3650615" indent="0">
              <a:buNone/>
              <a:defRPr sz="1800" b="1"/>
            </a:lvl8pPr>
            <a:lvl9pPr marL="4171950" indent="0">
              <a:buNone/>
              <a:defRPr sz="18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4036-32B3-4246-96C2-24E8DD1B19D6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96CD-6219-4409-9A2A-6EDB875E0AF7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D15A-A9C6-45B7-BE05-F3CDD602A550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335" indent="0">
              <a:buNone/>
              <a:defRPr sz="1400"/>
            </a:lvl2pPr>
            <a:lvl3pPr marL="1043305" indent="0">
              <a:buNone/>
              <a:defRPr sz="1100"/>
            </a:lvl3pPr>
            <a:lvl4pPr marL="1564640" indent="0">
              <a:buNone/>
              <a:defRPr sz="1000"/>
            </a:lvl4pPr>
            <a:lvl5pPr marL="2085975" indent="0">
              <a:buNone/>
              <a:defRPr sz="1000"/>
            </a:lvl5pPr>
            <a:lvl6pPr marL="2607945" indent="0">
              <a:buNone/>
              <a:defRPr sz="1000"/>
            </a:lvl6pPr>
            <a:lvl7pPr marL="3129280" indent="0">
              <a:buNone/>
              <a:defRPr sz="1000"/>
            </a:lvl7pPr>
            <a:lvl8pPr marL="3650615" indent="0">
              <a:buNone/>
              <a:defRPr sz="1000"/>
            </a:lvl8pPr>
            <a:lvl9pPr marL="417195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CEA2A-4235-46CA-AE12-F2D767D259EF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335" indent="0">
              <a:buNone/>
              <a:defRPr sz="3200"/>
            </a:lvl2pPr>
            <a:lvl3pPr marL="1043305" indent="0">
              <a:buNone/>
              <a:defRPr sz="2700"/>
            </a:lvl3pPr>
            <a:lvl4pPr marL="1564640" indent="0">
              <a:buNone/>
              <a:defRPr sz="2300"/>
            </a:lvl4pPr>
            <a:lvl5pPr marL="2085975" indent="0">
              <a:buNone/>
              <a:defRPr sz="2300"/>
            </a:lvl5pPr>
            <a:lvl6pPr marL="2607945" indent="0">
              <a:buNone/>
              <a:defRPr sz="2300"/>
            </a:lvl6pPr>
            <a:lvl7pPr marL="3129280" indent="0">
              <a:buNone/>
              <a:defRPr sz="2300"/>
            </a:lvl7pPr>
            <a:lvl8pPr marL="3650615" indent="0">
              <a:buNone/>
              <a:defRPr sz="2300"/>
            </a:lvl8pPr>
            <a:lvl9pPr marL="4171950" indent="0">
              <a:buNone/>
              <a:defRPr sz="23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335" indent="0">
              <a:buNone/>
              <a:defRPr sz="1400"/>
            </a:lvl2pPr>
            <a:lvl3pPr marL="1043305" indent="0">
              <a:buNone/>
              <a:defRPr sz="1100"/>
            </a:lvl3pPr>
            <a:lvl4pPr marL="1564640" indent="0">
              <a:buNone/>
              <a:defRPr sz="1000"/>
            </a:lvl4pPr>
            <a:lvl5pPr marL="2085975" indent="0">
              <a:buNone/>
              <a:defRPr sz="1000"/>
            </a:lvl5pPr>
            <a:lvl6pPr marL="2607945" indent="0">
              <a:buNone/>
              <a:defRPr sz="1000"/>
            </a:lvl6pPr>
            <a:lvl7pPr marL="3129280" indent="0">
              <a:buNone/>
              <a:defRPr sz="1000"/>
            </a:lvl7pPr>
            <a:lvl8pPr marL="3650615" indent="0">
              <a:buNone/>
              <a:defRPr sz="1000"/>
            </a:lvl8pPr>
            <a:lvl9pPr marL="417195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D32B-B3FB-4596-8F86-03422734C50A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A3D86-DABF-4D46-9A68-7279623D2B61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smtClean="0"/>
              <a:t>上海财经大学 统计与管理学院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9B515-4A24-4868-9827-5976A68D0ED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104267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60" indent="-391160" algn="l" defTabSz="104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725" indent="-325755" algn="l" defTabSz="10426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655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625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960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295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630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600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35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35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305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640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975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945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280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15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950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.xml"/><Relationship Id="rId2" Type="http://schemas.openxmlformats.org/officeDocument/2006/relationships/oleObject" Target="../embeddings/Document1.doc"/><Relationship Id="rId1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emf"/><Relationship Id="rId3" Type="http://schemas.openxmlformats.org/officeDocument/2006/relationships/oleObject" Target="../embeddings/Document2.doc"/><Relationship Id="rId2" Type="http://schemas.openxmlformats.org/officeDocument/2006/relationships/image" Target="../media/image19.wmf"/><Relationship Id="rId1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1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1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1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1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1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1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1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1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1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C:\Users\Administrator\Desktop\财大ppt模板\B10PPT模板（二）-07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037" y="4763"/>
            <a:ext cx="10690914" cy="75558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1"/>
          <p:cNvSpPr>
            <a:spLocks noGrp="1"/>
          </p:cNvSpPr>
          <p:nvPr/>
        </p:nvSpPr>
        <p:spPr>
          <a:xfrm>
            <a:off x="802926" y="2973220"/>
            <a:ext cx="9089390" cy="162077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 fontScale="90000" lnSpcReduction="10000"/>
          </a:bodyPr>
          <a:lstStyle>
            <a:lvl1pPr algn="ctr" defTabSz="104267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6000" b="1" dirty="0">
                <a:solidFill>
                  <a:schemeClr val="accent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第九章 多元回归模型的</a:t>
            </a:r>
            <a:endParaRPr lang="zh-CN" altLang="en-US" sz="6000" b="1" dirty="0">
              <a:solidFill>
                <a:schemeClr val="accent2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6000" b="1" dirty="0">
                <a:solidFill>
                  <a:schemeClr val="accent2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有偏估计 </a:t>
            </a:r>
            <a:endParaRPr lang="zh-CN" altLang="en-US" sz="6000" b="1" dirty="0">
              <a:solidFill>
                <a:srgbClr val="7C1D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0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19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821" name="矩形 6"/>
          <p:cNvSpPr/>
          <p:nvPr/>
        </p:nvSpPr>
        <p:spPr>
          <a:xfrm>
            <a:off x="1746552" y="180960"/>
            <a:ext cx="858139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/>
              <a:t>第九章  多元线性回归模型的有偏估计</a:t>
            </a:r>
            <a:endParaRPr lang="zh-CN" altLang="en-US" sz="4000" b="1" dirty="0"/>
          </a:p>
        </p:txBody>
      </p:sp>
      <p:sp>
        <p:nvSpPr>
          <p:cNvPr id="34822" name="Rectangle 3"/>
          <p:cNvSpPr/>
          <p:nvPr/>
        </p:nvSpPr>
        <p:spPr>
          <a:xfrm>
            <a:off x="1675121" y="1093664"/>
            <a:ext cx="3611245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chemeClr val="tx2"/>
                </a:solidFill>
              </a:rPr>
              <a:t>岭参数的选择</a:t>
            </a:r>
            <a:r>
              <a:rPr lang="zh-CN" altLang="en-US" sz="2100" dirty="0"/>
              <a:t> </a:t>
            </a:r>
            <a:endParaRPr lang="zh-CN" altLang="en-US" sz="2100" dirty="0"/>
          </a:p>
        </p:txBody>
      </p:sp>
      <p:pic>
        <p:nvPicPr>
          <p:cNvPr id="3482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261" y="2123897"/>
            <a:ext cx="9935329" cy="388904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0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3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845" name="矩形 6"/>
          <p:cNvSpPr/>
          <p:nvPr/>
        </p:nvSpPr>
        <p:spPr>
          <a:xfrm>
            <a:off x="1746552" y="180960"/>
            <a:ext cx="858139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/>
              <a:t>第九章  多元线性回归模型的有偏估计</a:t>
            </a:r>
            <a:endParaRPr lang="zh-CN" altLang="en-US" sz="4000" b="1" dirty="0"/>
          </a:p>
        </p:txBody>
      </p:sp>
      <p:sp>
        <p:nvSpPr>
          <p:cNvPr id="35846" name="Rectangle 3"/>
          <p:cNvSpPr/>
          <p:nvPr/>
        </p:nvSpPr>
        <p:spPr>
          <a:xfrm>
            <a:off x="1675121" y="1093664"/>
            <a:ext cx="3611245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chemeClr val="tx2"/>
                </a:solidFill>
              </a:rPr>
              <a:t>岭参数的选择</a:t>
            </a:r>
            <a:r>
              <a:rPr lang="zh-CN" altLang="en-US" sz="2100" dirty="0"/>
              <a:t> </a:t>
            </a:r>
            <a:endParaRPr lang="zh-CN" altLang="en-US" sz="2100" dirty="0"/>
          </a:p>
        </p:txBody>
      </p:sp>
      <p:pic>
        <p:nvPicPr>
          <p:cNvPr id="35847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124" y="2123897"/>
            <a:ext cx="9432133" cy="403191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0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7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869" name="矩形 6"/>
          <p:cNvSpPr/>
          <p:nvPr/>
        </p:nvSpPr>
        <p:spPr>
          <a:xfrm>
            <a:off x="1746552" y="180960"/>
            <a:ext cx="858139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/>
              <a:t>第九章  多元线性回归模型的有偏估计</a:t>
            </a:r>
            <a:endParaRPr lang="zh-CN" altLang="en-US" sz="4000" b="1" dirty="0"/>
          </a:p>
        </p:txBody>
      </p:sp>
      <p:sp>
        <p:nvSpPr>
          <p:cNvPr id="36870" name="Rectangle 3"/>
          <p:cNvSpPr/>
          <p:nvPr/>
        </p:nvSpPr>
        <p:spPr>
          <a:xfrm>
            <a:off x="1675121" y="1093664"/>
            <a:ext cx="3611245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chemeClr val="tx2"/>
                </a:solidFill>
              </a:rPr>
              <a:t>岭参数的选择</a:t>
            </a:r>
            <a:r>
              <a:rPr lang="zh-CN" altLang="en-US" sz="2100" dirty="0"/>
              <a:t> </a:t>
            </a:r>
            <a:endParaRPr lang="zh-CN" altLang="en-US" sz="2100" dirty="0"/>
          </a:p>
        </p:txBody>
      </p:sp>
      <p:pic>
        <p:nvPicPr>
          <p:cNvPr id="36871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4457" y="1981034"/>
            <a:ext cx="8713055" cy="489543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0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1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893" name="矩形 6"/>
          <p:cNvSpPr/>
          <p:nvPr/>
        </p:nvSpPr>
        <p:spPr>
          <a:xfrm>
            <a:off x="1746552" y="180960"/>
            <a:ext cx="858139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/>
              <a:t>第九章  多元线性回归模型的有偏估计</a:t>
            </a:r>
            <a:endParaRPr lang="zh-CN" altLang="en-US" sz="4000" b="1" dirty="0"/>
          </a:p>
        </p:txBody>
      </p:sp>
      <p:sp>
        <p:nvSpPr>
          <p:cNvPr id="37894" name="Rectangle 3"/>
          <p:cNvSpPr/>
          <p:nvPr/>
        </p:nvSpPr>
        <p:spPr>
          <a:xfrm>
            <a:off x="1675121" y="1093664"/>
            <a:ext cx="2488565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chemeClr val="tx2"/>
                </a:solidFill>
              </a:rPr>
              <a:t>岭迹分析</a:t>
            </a:r>
            <a:r>
              <a:rPr lang="zh-CN" altLang="en-US" sz="2100" dirty="0"/>
              <a:t> </a:t>
            </a:r>
            <a:endParaRPr lang="zh-CN" altLang="en-US" sz="2100" dirty="0"/>
          </a:p>
        </p:txBody>
      </p:sp>
      <p:graphicFrame>
        <p:nvGraphicFramePr>
          <p:cNvPr id="37895" name="Object 5"/>
          <p:cNvGraphicFramePr/>
          <p:nvPr/>
        </p:nvGraphicFramePr>
        <p:xfrm>
          <a:off x="971917" y="2635029"/>
          <a:ext cx="8771788" cy="2296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41" name="" r:id="rId2" imgW="0" imgH="0" progId="Word.Document.8">
                  <p:embed/>
                </p:oleObj>
              </mc:Choice>
              <mc:Fallback>
                <p:oleObj name="" r:id="rId2" imgW="0" imgH="0" progId="Word.Document.8">
                  <p:embed/>
                  <p:pic>
                    <p:nvPicPr>
                      <p:cNvPr id="0" name="矩形 189440"/>
                      <p:cNvPicPr/>
                      <p:nvPr/>
                    </p:nvPicPr>
                    <p:blipFill>
                      <a:blip/>
                    </p:blipFill>
                    <p:spPr>
                      <a:xfrm>
                        <a:off x="971917" y="2635029"/>
                        <a:ext cx="8771788" cy="22969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0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5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917" name="矩形 6"/>
          <p:cNvSpPr/>
          <p:nvPr/>
        </p:nvSpPr>
        <p:spPr>
          <a:xfrm>
            <a:off x="1746552" y="180960"/>
            <a:ext cx="858139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/>
              <a:t>第七章  多元线性回归模型的有偏估计</a:t>
            </a:r>
            <a:endParaRPr lang="zh-CN" altLang="en-US" sz="4000" b="1" dirty="0"/>
          </a:p>
        </p:txBody>
      </p:sp>
      <p:sp>
        <p:nvSpPr>
          <p:cNvPr id="38918" name="Rectangle 3"/>
          <p:cNvSpPr/>
          <p:nvPr/>
        </p:nvSpPr>
        <p:spPr>
          <a:xfrm>
            <a:off x="1675121" y="1093664"/>
            <a:ext cx="2488565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chemeClr val="tx2"/>
                </a:solidFill>
              </a:rPr>
              <a:t>岭迹分析</a:t>
            </a:r>
            <a:r>
              <a:rPr lang="zh-CN" altLang="en-US" sz="2100" dirty="0"/>
              <a:t> </a:t>
            </a:r>
            <a:endParaRPr lang="zh-CN" altLang="en-US" sz="2100" dirty="0"/>
          </a:p>
        </p:txBody>
      </p:sp>
      <p:pic>
        <p:nvPicPr>
          <p:cNvPr id="38919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261" y="2052466"/>
            <a:ext cx="9586108" cy="496845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0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39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941" name="矩形 6"/>
          <p:cNvSpPr/>
          <p:nvPr/>
        </p:nvSpPr>
        <p:spPr>
          <a:xfrm>
            <a:off x="1746552" y="180960"/>
            <a:ext cx="858139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/>
              <a:t>第九章  多元线性回归模型的有偏估计</a:t>
            </a:r>
            <a:endParaRPr lang="zh-CN" altLang="en-US" sz="4000" b="1" dirty="0"/>
          </a:p>
        </p:txBody>
      </p:sp>
      <p:sp>
        <p:nvSpPr>
          <p:cNvPr id="39942" name="Rectangle 3"/>
          <p:cNvSpPr/>
          <p:nvPr/>
        </p:nvSpPr>
        <p:spPr>
          <a:xfrm>
            <a:off x="1675121" y="1093664"/>
            <a:ext cx="2488565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chemeClr val="tx2"/>
                </a:solidFill>
              </a:rPr>
              <a:t>岭迹分析</a:t>
            </a:r>
            <a:r>
              <a:rPr lang="zh-CN" altLang="en-US" sz="2100" dirty="0"/>
              <a:t> </a:t>
            </a:r>
            <a:endParaRPr lang="zh-CN" altLang="en-US" sz="2100" dirty="0"/>
          </a:p>
        </p:txBody>
      </p:sp>
      <p:pic>
        <p:nvPicPr>
          <p:cNvPr id="3994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575" y="2123897"/>
            <a:ext cx="9503564" cy="460812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0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3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965" name="矩形 6"/>
          <p:cNvSpPr/>
          <p:nvPr/>
        </p:nvSpPr>
        <p:spPr>
          <a:xfrm>
            <a:off x="1746552" y="180960"/>
            <a:ext cx="858139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/>
              <a:t>第九章  多元线性回归模型的有偏估计</a:t>
            </a:r>
            <a:endParaRPr lang="zh-CN" altLang="en-US" sz="4000" b="1" dirty="0"/>
          </a:p>
        </p:txBody>
      </p:sp>
      <p:sp>
        <p:nvSpPr>
          <p:cNvPr id="40966" name="Rectangle 3"/>
          <p:cNvSpPr/>
          <p:nvPr/>
        </p:nvSpPr>
        <p:spPr>
          <a:xfrm>
            <a:off x="1675121" y="1093664"/>
            <a:ext cx="2488565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chemeClr val="tx2"/>
                </a:solidFill>
              </a:rPr>
              <a:t>岭迹分析</a:t>
            </a:r>
            <a:r>
              <a:rPr lang="zh-CN" altLang="en-US" sz="2100" dirty="0"/>
              <a:t> </a:t>
            </a:r>
            <a:endParaRPr lang="zh-CN" altLang="en-US" sz="2100" dirty="0"/>
          </a:p>
        </p:txBody>
      </p:sp>
      <p:pic>
        <p:nvPicPr>
          <p:cNvPr id="40967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693" y="2052466"/>
            <a:ext cx="9789290" cy="525577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0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87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989" name="矩形 6"/>
          <p:cNvSpPr/>
          <p:nvPr/>
        </p:nvSpPr>
        <p:spPr>
          <a:xfrm>
            <a:off x="1746552" y="180960"/>
            <a:ext cx="858139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/>
              <a:t>第九章  多元线性回归模型的有偏估计</a:t>
            </a:r>
            <a:endParaRPr lang="zh-CN" altLang="en-US" sz="4000" b="1" dirty="0"/>
          </a:p>
        </p:txBody>
      </p:sp>
      <p:sp>
        <p:nvSpPr>
          <p:cNvPr id="41990" name="Rectangle 3"/>
          <p:cNvSpPr/>
          <p:nvPr/>
        </p:nvSpPr>
        <p:spPr>
          <a:xfrm>
            <a:off x="1675121" y="1093664"/>
            <a:ext cx="2488565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chemeClr val="tx2"/>
                </a:solidFill>
              </a:rPr>
              <a:t>岭迹分析</a:t>
            </a:r>
            <a:r>
              <a:rPr lang="zh-CN" altLang="en-US" sz="2100" dirty="0"/>
              <a:t> </a:t>
            </a:r>
            <a:endParaRPr lang="zh-CN" altLang="en-US" sz="2100" dirty="0"/>
          </a:p>
        </p:txBody>
      </p:sp>
      <p:pic>
        <p:nvPicPr>
          <p:cNvPr id="41991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693" y="2268347"/>
            <a:ext cx="9674999" cy="439224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0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1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013" name="矩形 6"/>
          <p:cNvSpPr/>
          <p:nvPr/>
        </p:nvSpPr>
        <p:spPr>
          <a:xfrm>
            <a:off x="1746552" y="180960"/>
            <a:ext cx="858139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/>
              <a:t>第九章  多元线性回归模型的有偏估计</a:t>
            </a:r>
            <a:endParaRPr lang="zh-CN" altLang="en-US" sz="4000" b="1" dirty="0"/>
          </a:p>
        </p:txBody>
      </p:sp>
      <p:sp>
        <p:nvSpPr>
          <p:cNvPr id="43014" name="Rectangle 3"/>
          <p:cNvSpPr/>
          <p:nvPr/>
        </p:nvSpPr>
        <p:spPr>
          <a:xfrm>
            <a:off x="1675121" y="1093664"/>
            <a:ext cx="2488565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chemeClr val="tx2"/>
                </a:solidFill>
              </a:rPr>
              <a:t>岭迹分析</a:t>
            </a:r>
            <a:r>
              <a:rPr lang="zh-CN" altLang="en-US" sz="2100" dirty="0"/>
              <a:t> </a:t>
            </a:r>
            <a:endParaRPr lang="zh-CN" altLang="en-US" sz="2100" dirty="0"/>
          </a:p>
        </p:txBody>
      </p:sp>
      <p:pic>
        <p:nvPicPr>
          <p:cNvPr id="43015" name="Picture 5"/>
          <p:cNvPicPr>
            <a:picLocks noChangeAspect="1"/>
          </p:cNvPicPr>
          <p:nvPr/>
        </p:nvPicPr>
        <p:blipFill>
          <a:blip r:embed="rId2" cstate="print"/>
          <a:srcRect l="2487" t="3107" r="2487" b="3107"/>
          <a:stretch>
            <a:fillRect/>
          </a:stretch>
        </p:blipFill>
        <p:spPr>
          <a:xfrm>
            <a:off x="2467217" y="2989012"/>
            <a:ext cx="5327203" cy="404778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43016" name="Object 4"/>
          <p:cNvGraphicFramePr/>
          <p:nvPr/>
        </p:nvGraphicFramePr>
        <p:xfrm>
          <a:off x="883025" y="2123897"/>
          <a:ext cx="9524200" cy="792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65" name="" r:id="rId3" imgW="7868285" imgH="469900" progId="Word.Document.8">
                  <p:embed/>
                </p:oleObj>
              </mc:Choice>
              <mc:Fallback>
                <p:oleObj name="" r:id="rId3" imgW="7868285" imgH="469900" progId="Word.Document.8">
                  <p:embed/>
                  <p:pic>
                    <p:nvPicPr>
                      <p:cNvPr id="0" name="图片 190464" descr="image4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3025" y="2123897"/>
                        <a:ext cx="9524200" cy="79209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0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35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037" name="矩形 6"/>
          <p:cNvSpPr/>
          <p:nvPr/>
        </p:nvSpPr>
        <p:spPr>
          <a:xfrm>
            <a:off x="1746552" y="180960"/>
            <a:ext cx="858139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/>
              <a:t>第九章  多元线性回归模型的有偏估计</a:t>
            </a:r>
            <a:endParaRPr lang="zh-CN" altLang="en-US" sz="4000" b="1" dirty="0"/>
          </a:p>
        </p:txBody>
      </p:sp>
      <p:sp>
        <p:nvSpPr>
          <p:cNvPr id="44038" name="Rectangle 3"/>
          <p:cNvSpPr/>
          <p:nvPr/>
        </p:nvSpPr>
        <p:spPr>
          <a:xfrm>
            <a:off x="1675121" y="1093664"/>
            <a:ext cx="2488565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chemeClr val="tx2"/>
                </a:solidFill>
              </a:rPr>
              <a:t>岭迹分析</a:t>
            </a:r>
            <a:r>
              <a:rPr lang="zh-CN" altLang="en-US" sz="2100" dirty="0"/>
              <a:t> </a:t>
            </a:r>
            <a:endParaRPr lang="zh-CN" altLang="en-US" sz="2100" dirty="0"/>
          </a:p>
        </p:txBody>
      </p:sp>
      <p:pic>
        <p:nvPicPr>
          <p:cNvPr id="44039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693" y="2412797"/>
            <a:ext cx="9725795" cy="4319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0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7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29" name="矩形 6"/>
          <p:cNvSpPr/>
          <p:nvPr/>
        </p:nvSpPr>
        <p:spPr>
          <a:xfrm>
            <a:off x="1746552" y="180960"/>
            <a:ext cx="858139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/>
              <a:t>第九章  多元线性回归模型的有偏估计</a:t>
            </a:r>
            <a:endParaRPr lang="zh-CN" altLang="en-US" sz="4000" b="1" dirty="0"/>
          </a:p>
        </p:txBody>
      </p:sp>
      <p:pic>
        <p:nvPicPr>
          <p:cNvPr id="26630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261" y="1908015"/>
            <a:ext cx="9876596" cy="388904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1" name="Rectangle 3"/>
          <p:cNvSpPr/>
          <p:nvPr/>
        </p:nvSpPr>
        <p:spPr>
          <a:xfrm>
            <a:off x="1675121" y="1093664"/>
            <a:ext cx="1927225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chemeClr val="tx2"/>
                </a:solidFill>
              </a:rPr>
              <a:t>岭估计</a:t>
            </a:r>
            <a:r>
              <a:rPr lang="zh-CN" altLang="en-US" sz="2100" dirty="0"/>
              <a:t> </a:t>
            </a:r>
            <a:endParaRPr lang="zh-CN" altLang="en-US" sz="2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0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59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061" name="矩形 6"/>
          <p:cNvSpPr/>
          <p:nvPr/>
        </p:nvSpPr>
        <p:spPr>
          <a:xfrm>
            <a:off x="1746552" y="180960"/>
            <a:ext cx="858139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/>
              <a:t>第九章  多元线性回归模型的有偏估计</a:t>
            </a:r>
            <a:endParaRPr lang="zh-CN" altLang="en-US" sz="4000" b="1" dirty="0"/>
          </a:p>
        </p:txBody>
      </p:sp>
      <p:sp>
        <p:nvSpPr>
          <p:cNvPr id="45062" name="Rectangle 3"/>
          <p:cNvSpPr/>
          <p:nvPr/>
        </p:nvSpPr>
        <p:spPr>
          <a:xfrm>
            <a:off x="1675121" y="1093664"/>
            <a:ext cx="2488565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chemeClr val="tx2"/>
                </a:solidFill>
              </a:rPr>
              <a:t>岭迹分析</a:t>
            </a:r>
            <a:r>
              <a:rPr lang="zh-CN" altLang="en-US" sz="2100" dirty="0"/>
              <a:t> </a:t>
            </a:r>
            <a:endParaRPr lang="zh-CN" altLang="en-US" sz="2100" dirty="0"/>
          </a:p>
        </p:txBody>
      </p:sp>
      <p:graphicFrame>
        <p:nvGraphicFramePr>
          <p:cNvPr id="45063" name="Object 6"/>
          <p:cNvGraphicFramePr/>
          <p:nvPr/>
        </p:nvGraphicFramePr>
        <p:xfrm>
          <a:off x="2268796" y="2996948"/>
          <a:ext cx="5454192" cy="4047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89" name="" r:id="rId2" imgW="4572000" imgH="3657600" progId="StaticEnhancedMetafile">
                  <p:embed/>
                </p:oleObj>
              </mc:Choice>
              <mc:Fallback>
                <p:oleObj name="" r:id="rId2" imgW="4572000" imgH="3657600" progId="StaticEnhancedMetafile">
                  <p:embed/>
                  <p:pic>
                    <p:nvPicPr>
                      <p:cNvPr id="0" name="图片 191488" descr="image4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68796" y="2996948"/>
                        <a:ext cx="5454192" cy="40477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4" name="Rectangle 5"/>
          <p:cNvSpPr/>
          <p:nvPr/>
        </p:nvSpPr>
        <p:spPr>
          <a:xfrm>
            <a:off x="1386221" y="2313729"/>
            <a:ext cx="2736620" cy="41402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100" b="1" dirty="0"/>
              <a:t>再做岭迹图（图</a:t>
            </a:r>
            <a:r>
              <a:rPr lang="en-US" altLang="zh-CN" sz="2100" b="1" dirty="0"/>
              <a:t>7.4</a:t>
            </a:r>
            <a:r>
              <a:rPr lang="zh-CN" altLang="en-US" sz="2100" b="1" dirty="0"/>
              <a:t>）</a:t>
            </a:r>
            <a:r>
              <a:rPr lang="zh-CN" altLang="en-US" sz="2100" dirty="0"/>
              <a:t> </a:t>
            </a:r>
            <a:endParaRPr lang="zh-CN" altLang="en-US" sz="21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0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3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085" name="矩形 6"/>
          <p:cNvSpPr/>
          <p:nvPr/>
        </p:nvSpPr>
        <p:spPr>
          <a:xfrm>
            <a:off x="1746552" y="180960"/>
            <a:ext cx="858139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/>
              <a:t>第九章  多元线性回归模型的有偏估计</a:t>
            </a:r>
            <a:endParaRPr lang="zh-CN" altLang="en-US" sz="4000" b="1" dirty="0"/>
          </a:p>
        </p:txBody>
      </p:sp>
      <p:sp>
        <p:nvSpPr>
          <p:cNvPr id="46086" name="Rectangle 3"/>
          <p:cNvSpPr/>
          <p:nvPr/>
        </p:nvSpPr>
        <p:spPr>
          <a:xfrm>
            <a:off x="1675121" y="1093664"/>
            <a:ext cx="2488565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chemeClr val="tx2"/>
                </a:solidFill>
              </a:rPr>
              <a:t>岭迹分析</a:t>
            </a:r>
            <a:r>
              <a:rPr lang="zh-CN" altLang="en-US" sz="2100" dirty="0"/>
              <a:t> </a:t>
            </a:r>
            <a:endParaRPr lang="zh-CN" altLang="en-US" sz="2100" dirty="0"/>
          </a:p>
        </p:txBody>
      </p:sp>
      <p:pic>
        <p:nvPicPr>
          <p:cNvPr id="46087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3025" y="2484229"/>
            <a:ext cx="9038466" cy="259216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0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07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7109" name="矩形 6"/>
          <p:cNvSpPr/>
          <p:nvPr/>
        </p:nvSpPr>
        <p:spPr>
          <a:xfrm>
            <a:off x="1746552" y="180960"/>
            <a:ext cx="858139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/>
              <a:t>第九章  多元线性回归模型的有偏估计</a:t>
            </a:r>
            <a:endParaRPr lang="zh-CN" altLang="en-US" sz="4000" b="1" dirty="0"/>
          </a:p>
        </p:txBody>
      </p:sp>
      <p:sp>
        <p:nvSpPr>
          <p:cNvPr id="47110" name="Rectangle 3"/>
          <p:cNvSpPr/>
          <p:nvPr/>
        </p:nvSpPr>
        <p:spPr>
          <a:xfrm>
            <a:off x="1675121" y="1093664"/>
            <a:ext cx="3049905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chemeClr val="tx2"/>
                </a:solidFill>
              </a:rPr>
              <a:t>主成分估计</a:t>
            </a:r>
            <a:r>
              <a:rPr lang="zh-CN" altLang="en-US" sz="2100" dirty="0"/>
              <a:t> </a:t>
            </a:r>
            <a:endParaRPr lang="zh-CN" altLang="en-US" sz="2100" dirty="0"/>
          </a:p>
        </p:txBody>
      </p:sp>
      <p:pic>
        <p:nvPicPr>
          <p:cNvPr id="47111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693" y="2412797"/>
            <a:ext cx="9198789" cy="29509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0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31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133" name="矩形 6"/>
          <p:cNvSpPr/>
          <p:nvPr/>
        </p:nvSpPr>
        <p:spPr>
          <a:xfrm>
            <a:off x="1746552" y="180960"/>
            <a:ext cx="858139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/>
              <a:t>第九章  多元线性回归模型的有偏估计</a:t>
            </a:r>
            <a:endParaRPr lang="zh-CN" altLang="en-US" sz="4000" b="1" dirty="0"/>
          </a:p>
        </p:txBody>
      </p:sp>
      <p:sp>
        <p:nvSpPr>
          <p:cNvPr id="48134" name="Rectangle 3"/>
          <p:cNvSpPr/>
          <p:nvPr/>
        </p:nvSpPr>
        <p:spPr>
          <a:xfrm>
            <a:off x="1675121" y="1093664"/>
            <a:ext cx="3049905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chemeClr val="tx2"/>
                </a:solidFill>
              </a:rPr>
              <a:t>主成分定义</a:t>
            </a:r>
            <a:r>
              <a:rPr lang="zh-CN" altLang="en-US" sz="2100" dirty="0"/>
              <a:t> </a:t>
            </a:r>
            <a:endParaRPr lang="zh-CN" altLang="en-US" sz="2100" dirty="0"/>
          </a:p>
        </p:txBody>
      </p:sp>
      <p:pic>
        <p:nvPicPr>
          <p:cNvPr id="48135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124" y="2052466"/>
            <a:ext cx="9648015" cy="467955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0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55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9157" name="矩形 6"/>
          <p:cNvSpPr/>
          <p:nvPr/>
        </p:nvSpPr>
        <p:spPr>
          <a:xfrm>
            <a:off x="1746552" y="180960"/>
            <a:ext cx="858139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/>
              <a:t>第九章  多元线性回归模型的有偏估计</a:t>
            </a:r>
            <a:endParaRPr lang="zh-CN" altLang="en-US" sz="4000" b="1" dirty="0"/>
          </a:p>
        </p:txBody>
      </p:sp>
      <p:sp>
        <p:nvSpPr>
          <p:cNvPr id="49158" name="Rectangle 3"/>
          <p:cNvSpPr/>
          <p:nvPr/>
        </p:nvSpPr>
        <p:spPr>
          <a:xfrm>
            <a:off x="1675121" y="1093664"/>
            <a:ext cx="3049905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chemeClr val="tx2"/>
                </a:solidFill>
              </a:rPr>
              <a:t>主成分定义</a:t>
            </a:r>
            <a:r>
              <a:rPr lang="zh-CN" altLang="en-US" sz="2100" dirty="0"/>
              <a:t> </a:t>
            </a:r>
            <a:endParaRPr lang="zh-CN" altLang="en-US" sz="2100" dirty="0"/>
          </a:p>
        </p:txBody>
      </p:sp>
      <p:pic>
        <p:nvPicPr>
          <p:cNvPr id="49159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2369" y="2196915"/>
            <a:ext cx="10330582" cy="4463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0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79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181" name="矩形 6"/>
          <p:cNvSpPr/>
          <p:nvPr/>
        </p:nvSpPr>
        <p:spPr>
          <a:xfrm>
            <a:off x="1746552" y="180960"/>
            <a:ext cx="858139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/>
              <a:t>第九章  多元线性回归模型的有偏估计</a:t>
            </a:r>
            <a:endParaRPr lang="zh-CN" altLang="en-US" sz="4000" b="1" dirty="0"/>
          </a:p>
        </p:txBody>
      </p:sp>
      <p:sp>
        <p:nvSpPr>
          <p:cNvPr id="50182" name="Rectangle 3"/>
          <p:cNvSpPr/>
          <p:nvPr/>
        </p:nvSpPr>
        <p:spPr>
          <a:xfrm>
            <a:off x="1675121" y="1093664"/>
            <a:ext cx="3049905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chemeClr val="tx2"/>
                </a:solidFill>
              </a:rPr>
              <a:t>主成分估计</a:t>
            </a:r>
            <a:r>
              <a:rPr lang="zh-CN" altLang="en-US" sz="2100" dirty="0"/>
              <a:t> </a:t>
            </a:r>
            <a:endParaRPr lang="zh-CN" altLang="en-US" sz="2100" dirty="0"/>
          </a:p>
        </p:txBody>
      </p:sp>
      <p:pic>
        <p:nvPicPr>
          <p:cNvPr id="5018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124" y="2196915"/>
            <a:ext cx="9578171" cy="395889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0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03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205" name="矩形 6"/>
          <p:cNvSpPr/>
          <p:nvPr/>
        </p:nvSpPr>
        <p:spPr>
          <a:xfrm>
            <a:off x="1746552" y="180960"/>
            <a:ext cx="858139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/>
              <a:t>第九章  多元线性回归模型的有偏估计</a:t>
            </a:r>
            <a:endParaRPr lang="zh-CN" altLang="en-US" sz="4000" b="1" dirty="0"/>
          </a:p>
        </p:txBody>
      </p:sp>
      <p:sp>
        <p:nvSpPr>
          <p:cNvPr id="51206" name="Rectangle 3"/>
          <p:cNvSpPr/>
          <p:nvPr/>
        </p:nvSpPr>
        <p:spPr>
          <a:xfrm>
            <a:off x="1675121" y="1093664"/>
            <a:ext cx="3049905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chemeClr val="tx2"/>
                </a:solidFill>
              </a:rPr>
              <a:t>主成分估计</a:t>
            </a:r>
            <a:r>
              <a:rPr lang="zh-CN" altLang="en-US" sz="2100" dirty="0"/>
              <a:t> </a:t>
            </a:r>
            <a:endParaRPr lang="zh-CN" altLang="en-US" sz="2100" dirty="0"/>
          </a:p>
        </p:txBody>
      </p:sp>
      <p:pic>
        <p:nvPicPr>
          <p:cNvPr id="51207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06" y="1908015"/>
            <a:ext cx="9000369" cy="517005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0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27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229" name="矩形 6"/>
          <p:cNvSpPr/>
          <p:nvPr/>
        </p:nvSpPr>
        <p:spPr>
          <a:xfrm>
            <a:off x="1746552" y="180960"/>
            <a:ext cx="858139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/>
              <a:t>第九章  多元线性回归模型的有偏估计</a:t>
            </a:r>
            <a:endParaRPr lang="zh-CN" altLang="en-US" sz="4000" b="1" dirty="0"/>
          </a:p>
        </p:txBody>
      </p:sp>
      <p:sp>
        <p:nvSpPr>
          <p:cNvPr id="52230" name="Rectangle 3"/>
          <p:cNvSpPr/>
          <p:nvPr/>
        </p:nvSpPr>
        <p:spPr>
          <a:xfrm>
            <a:off x="1675121" y="1093664"/>
            <a:ext cx="3049905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chemeClr val="tx2"/>
                </a:solidFill>
              </a:rPr>
              <a:t>主成分估计</a:t>
            </a:r>
            <a:r>
              <a:rPr lang="zh-CN" altLang="en-US" sz="2100" dirty="0"/>
              <a:t> </a:t>
            </a:r>
            <a:endParaRPr lang="zh-CN" altLang="en-US" sz="2100" dirty="0"/>
          </a:p>
        </p:txBody>
      </p:sp>
      <p:pic>
        <p:nvPicPr>
          <p:cNvPr id="52231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575" y="1981034"/>
            <a:ext cx="9116246" cy="525577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0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1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253" name="矩形 6"/>
          <p:cNvSpPr/>
          <p:nvPr/>
        </p:nvSpPr>
        <p:spPr>
          <a:xfrm>
            <a:off x="1746552" y="180960"/>
            <a:ext cx="858139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/>
              <a:t>第九章  多元线性回归模型的有偏估计</a:t>
            </a:r>
            <a:endParaRPr lang="zh-CN" altLang="en-US" sz="4000" b="1" dirty="0"/>
          </a:p>
        </p:txBody>
      </p:sp>
      <p:sp>
        <p:nvSpPr>
          <p:cNvPr id="53254" name="Rectangle 3"/>
          <p:cNvSpPr/>
          <p:nvPr/>
        </p:nvSpPr>
        <p:spPr>
          <a:xfrm>
            <a:off x="1675121" y="1093664"/>
            <a:ext cx="3049905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chemeClr val="tx2"/>
                </a:solidFill>
              </a:rPr>
              <a:t>主成分估计</a:t>
            </a:r>
            <a:r>
              <a:rPr lang="zh-CN" altLang="en-US" sz="2100" dirty="0"/>
              <a:t> </a:t>
            </a:r>
            <a:endParaRPr lang="zh-CN" altLang="en-US" sz="2100" dirty="0"/>
          </a:p>
        </p:txBody>
      </p:sp>
      <p:pic>
        <p:nvPicPr>
          <p:cNvPr id="53255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5888" y="2052466"/>
            <a:ext cx="8782900" cy="482400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0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275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4277" name="矩形 6"/>
          <p:cNvSpPr/>
          <p:nvPr/>
        </p:nvSpPr>
        <p:spPr>
          <a:xfrm>
            <a:off x="1746552" y="180960"/>
            <a:ext cx="858139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/>
              <a:t>第九章  多元线性回归模型的有偏估计</a:t>
            </a:r>
            <a:endParaRPr lang="zh-CN" altLang="en-US" sz="4000" b="1" dirty="0"/>
          </a:p>
        </p:txBody>
      </p:sp>
      <p:sp>
        <p:nvSpPr>
          <p:cNvPr id="54278" name="Rectangle 3"/>
          <p:cNvSpPr/>
          <p:nvPr/>
        </p:nvSpPr>
        <p:spPr>
          <a:xfrm>
            <a:off x="1675121" y="1093664"/>
            <a:ext cx="3049905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chemeClr val="tx2"/>
                </a:solidFill>
              </a:rPr>
              <a:t>主成分估计</a:t>
            </a:r>
            <a:r>
              <a:rPr lang="zh-CN" altLang="en-US" sz="2100" dirty="0"/>
              <a:t> </a:t>
            </a:r>
            <a:endParaRPr lang="zh-CN" altLang="en-US" sz="2100" dirty="0"/>
          </a:p>
        </p:txBody>
      </p:sp>
      <p:pic>
        <p:nvPicPr>
          <p:cNvPr id="54279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06" y="1981034"/>
            <a:ext cx="8573368" cy="482400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0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1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653" name="矩形 6"/>
          <p:cNvSpPr/>
          <p:nvPr/>
        </p:nvSpPr>
        <p:spPr>
          <a:xfrm>
            <a:off x="1746552" y="180960"/>
            <a:ext cx="858139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/>
              <a:t>第九章  多元线性回归模型的有偏估计</a:t>
            </a:r>
            <a:endParaRPr lang="zh-CN" altLang="en-US" sz="4000" b="1" dirty="0"/>
          </a:p>
        </p:txBody>
      </p:sp>
      <p:sp>
        <p:nvSpPr>
          <p:cNvPr id="27654" name="Rectangle 3"/>
          <p:cNvSpPr/>
          <p:nvPr/>
        </p:nvSpPr>
        <p:spPr>
          <a:xfrm>
            <a:off x="1675121" y="1093664"/>
            <a:ext cx="1927225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chemeClr val="tx2"/>
                </a:solidFill>
              </a:rPr>
              <a:t>岭估计</a:t>
            </a:r>
            <a:r>
              <a:rPr lang="zh-CN" altLang="en-US" sz="2100" dirty="0"/>
              <a:t> </a:t>
            </a:r>
            <a:endParaRPr lang="zh-CN" altLang="en-US" sz="2100" dirty="0"/>
          </a:p>
        </p:txBody>
      </p:sp>
      <p:pic>
        <p:nvPicPr>
          <p:cNvPr id="27655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261" y="2123897"/>
            <a:ext cx="10027396" cy="43208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0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299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5301" name="矩形 6"/>
          <p:cNvSpPr/>
          <p:nvPr/>
        </p:nvSpPr>
        <p:spPr>
          <a:xfrm>
            <a:off x="1746552" y="180960"/>
            <a:ext cx="858139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/>
              <a:t>第九章  多元线性回归模型的有偏估计</a:t>
            </a:r>
            <a:endParaRPr lang="zh-CN" altLang="en-US" sz="4000" b="1" dirty="0"/>
          </a:p>
        </p:txBody>
      </p:sp>
      <p:sp>
        <p:nvSpPr>
          <p:cNvPr id="55302" name="Rectangle 3"/>
          <p:cNvSpPr/>
          <p:nvPr/>
        </p:nvSpPr>
        <p:spPr>
          <a:xfrm>
            <a:off x="1675121" y="1093664"/>
            <a:ext cx="3049905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chemeClr val="tx2"/>
                </a:solidFill>
              </a:rPr>
              <a:t>主成分估计</a:t>
            </a:r>
            <a:r>
              <a:rPr lang="zh-CN" altLang="en-US" sz="2100" dirty="0"/>
              <a:t> </a:t>
            </a:r>
            <a:endParaRPr lang="zh-CN" altLang="en-US" sz="2100" dirty="0"/>
          </a:p>
        </p:txBody>
      </p:sp>
      <p:pic>
        <p:nvPicPr>
          <p:cNvPr id="5530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693" y="2484229"/>
            <a:ext cx="9717859" cy="396047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0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23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6325" name="矩形 6"/>
          <p:cNvSpPr/>
          <p:nvPr/>
        </p:nvSpPr>
        <p:spPr>
          <a:xfrm>
            <a:off x="1746552" y="180960"/>
            <a:ext cx="858139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/>
              <a:t>第九章  多元线性回归模型的有偏估计</a:t>
            </a:r>
            <a:endParaRPr lang="zh-CN" altLang="en-US" sz="4000" b="1" dirty="0"/>
          </a:p>
        </p:txBody>
      </p:sp>
      <p:sp>
        <p:nvSpPr>
          <p:cNvPr id="56326" name="Rectangle 3"/>
          <p:cNvSpPr/>
          <p:nvPr/>
        </p:nvSpPr>
        <p:spPr>
          <a:xfrm>
            <a:off x="1675121" y="1093664"/>
            <a:ext cx="3049905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chemeClr val="tx2"/>
                </a:solidFill>
              </a:rPr>
              <a:t>广义岭估计</a:t>
            </a:r>
            <a:r>
              <a:rPr lang="zh-CN" altLang="en-US" sz="2100" dirty="0"/>
              <a:t> </a:t>
            </a:r>
            <a:endParaRPr lang="zh-CN" altLang="en-US" sz="2100" dirty="0"/>
          </a:p>
        </p:txBody>
      </p:sp>
      <p:pic>
        <p:nvPicPr>
          <p:cNvPr id="56327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154" y="2555660"/>
            <a:ext cx="9613093" cy="189531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0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47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7349" name="矩形 6"/>
          <p:cNvSpPr/>
          <p:nvPr/>
        </p:nvSpPr>
        <p:spPr>
          <a:xfrm>
            <a:off x="1746552" y="180960"/>
            <a:ext cx="858139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/>
              <a:t>第九章  多元线性回归模型的有偏估计</a:t>
            </a:r>
            <a:endParaRPr lang="zh-CN" altLang="en-US" sz="4000" b="1" dirty="0"/>
          </a:p>
        </p:txBody>
      </p:sp>
      <p:sp>
        <p:nvSpPr>
          <p:cNvPr id="57350" name="Rectangle 3"/>
          <p:cNvSpPr/>
          <p:nvPr/>
        </p:nvSpPr>
        <p:spPr>
          <a:xfrm>
            <a:off x="1675121" y="1093664"/>
            <a:ext cx="3049905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chemeClr val="tx2"/>
                </a:solidFill>
              </a:rPr>
              <a:t>广义岭估计</a:t>
            </a:r>
            <a:r>
              <a:rPr lang="zh-CN" altLang="en-US" sz="2100" dirty="0"/>
              <a:t> </a:t>
            </a:r>
            <a:endParaRPr lang="zh-CN" altLang="en-US" sz="2100" dirty="0"/>
          </a:p>
        </p:txBody>
      </p:sp>
      <p:pic>
        <p:nvPicPr>
          <p:cNvPr id="57351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135" y="2123897"/>
            <a:ext cx="9619442" cy="477479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0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8371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8373" name="矩形 6"/>
          <p:cNvSpPr/>
          <p:nvPr/>
        </p:nvSpPr>
        <p:spPr>
          <a:xfrm>
            <a:off x="1746552" y="180960"/>
            <a:ext cx="858139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/>
              <a:t>第九章  多元线性回归模型的有偏估计</a:t>
            </a:r>
            <a:endParaRPr lang="zh-CN" altLang="en-US" sz="4000" b="1" dirty="0"/>
          </a:p>
        </p:txBody>
      </p:sp>
      <p:sp>
        <p:nvSpPr>
          <p:cNvPr id="58374" name="Rectangle 3"/>
          <p:cNvSpPr/>
          <p:nvPr/>
        </p:nvSpPr>
        <p:spPr>
          <a:xfrm>
            <a:off x="1675121" y="1093664"/>
            <a:ext cx="3049905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chemeClr val="tx2"/>
                </a:solidFill>
              </a:rPr>
              <a:t>广义岭估计</a:t>
            </a:r>
            <a:r>
              <a:rPr lang="zh-CN" altLang="en-US" sz="2100" dirty="0"/>
              <a:t> </a:t>
            </a:r>
            <a:endParaRPr lang="zh-CN" altLang="en-US" sz="2100" dirty="0"/>
          </a:p>
        </p:txBody>
      </p:sp>
      <p:pic>
        <p:nvPicPr>
          <p:cNvPr id="58375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5712" y="2123897"/>
            <a:ext cx="9501977" cy="483988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0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9395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9397" name="矩形 6"/>
          <p:cNvSpPr/>
          <p:nvPr/>
        </p:nvSpPr>
        <p:spPr>
          <a:xfrm>
            <a:off x="1746552" y="180960"/>
            <a:ext cx="858139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/>
              <a:t>第九章  多元线性回归模型的有偏估计</a:t>
            </a:r>
            <a:endParaRPr lang="zh-CN" altLang="en-US" sz="4000" b="1" dirty="0"/>
          </a:p>
        </p:txBody>
      </p:sp>
      <p:sp>
        <p:nvSpPr>
          <p:cNvPr id="59398" name="Rectangle 3"/>
          <p:cNvSpPr/>
          <p:nvPr/>
        </p:nvSpPr>
        <p:spPr>
          <a:xfrm>
            <a:off x="1675121" y="1093664"/>
            <a:ext cx="3049905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chemeClr val="tx2"/>
                </a:solidFill>
              </a:rPr>
              <a:t>广义岭估计</a:t>
            </a:r>
            <a:r>
              <a:rPr lang="zh-CN" altLang="en-US" sz="2100" dirty="0"/>
              <a:t> </a:t>
            </a:r>
            <a:endParaRPr lang="zh-CN" altLang="en-US" sz="2100" dirty="0"/>
          </a:p>
        </p:txBody>
      </p:sp>
      <p:pic>
        <p:nvPicPr>
          <p:cNvPr id="59399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7143" y="2339778"/>
            <a:ext cx="9395624" cy="22318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0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419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0421" name="矩形 6"/>
          <p:cNvSpPr/>
          <p:nvPr/>
        </p:nvSpPr>
        <p:spPr>
          <a:xfrm>
            <a:off x="1746552" y="180960"/>
            <a:ext cx="858139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/>
              <a:t>第九章  多元线性回归模型的有偏估计</a:t>
            </a:r>
            <a:endParaRPr lang="zh-CN" altLang="en-US" sz="4000" b="1" dirty="0"/>
          </a:p>
        </p:txBody>
      </p:sp>
      <p:sp>
        <p:nvSpPr>
          <p:cNvPr id="60422" name="Rectangle 3"/>
          <p:cNvSpPr/>
          <p:nvPr/>
        </p:nvSpPr>
        <p:spPr>
          <a:xfrm>
            <a:off x="1675121" y="1093664"/>
            <a:ext cx="3049905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chemeClr val="tx2"/>
                </a:solidFill>
              </a:rPr>
              <a:t>广义岭估计</a:t>
            </a:r>
            <a:r>
              <a:rPr lang="zh-CN" altLang="en-US" sz="2100" dirty="0"/>
              <a:t> </a:t>
            </a:r>
            <a:endParaRPr lang="zh-CN" altLang="en-US" sz="2100" dirty="0"/>
          </a:p>
        </p:txBody>
      </p:sp>
      <p:pic>
        <p:nvPicPr>
          <p:cNvPr id="6042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5236" y="2052466"/>
            <a:ext cx="9648015" cy="498750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0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43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445" name="矩形 6"/>
          <p:cNvSpPr/>
          <p:nvPr/>
        </p:nvSpPr>
        <p:spPr>
          <a:xfrm>
            <a:off x="1746552" y="180960"/>
            <a:ext cx="858139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/>
              <a:t>第九章  多元线性回归模型的有偏估计</a:t>
            </a:r>
            <a:endParaRPr lang="zh-CN" altLang="en-US" sz="4000" b="1" dirty="0"/>
          </a:p>
        </p:txBody>
      </p:sp>
      <p:sp>
        <p:nvSpPr>
          <p:cNvPr id="61446" name="Rectangle 3"/>
          <p:cNvSpPr/>
          <p:nvPr/>
        </p:nvSpPr>
        <p:spPr>
          <a:xfrm>
            <a:off x="1675121" y="1093664"/>
            <a:ext cx="2576195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4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Stein</a:t>
            </a:r>
            <a:r>
              <a:rPr lang="zh-CN" altLang="en-US" sz="4400" b="1" dirty="0">
                <a:solidFill>
                  <a:schemeClr val="tx2"/>
                </a:solidFill>
              </a:rPr>
              <a:t>估计</a:t>
            </a:r>
            <a:r>
              <a:rPr lang="zh-CN" altLang="en-US" sz="2100" dirty="0"/>
              <a:t> </a:t>
            </a:r>
            <a:endParaRPr lang="zh-CN" altLang="en-US" sz="2100" dirty="0"/>
          </a:p>
        </p:txBody>
      </p:sp>
      <p:pic>
        <p:nvPicPr>
          <p:cNvPr id="61447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3648" y="2412797"/>
            <a:ext cx="9486103" cy="414937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0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467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2469" name="矩形 6"/>
          <p:cNvSpPr/>
          <p:nvPr/>
        </p:nvSpPr>
        <p:spPr>
          <a:xfrm>
            <a:off x="1746552" y="180960"/>
            <a:ext cx="858139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/>
              <a:t>第九章  多元线性回归模型的有偏估计</a:t>
            </a:r>
            <a:endParaRPr lang="zh-CN" altLang="en-US" sz="4000" b="1" dirty="0"/>
          </a:p>
        </p:txBody>
      </p:sp>
      <p:sp>
        <p:nvSpPr>
          <p:cNvPr id="62470" name="Rectangle 3"/>
          <p:cNvSpPr/>
          <p:nvPr/>
        </p:nvSpPr>
        <p:spPr>
          <a:xfrm>
            <a:off x="1675121" y="1093664"/>
            <a:ext cx="2576195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4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Stein</a:t>
            </a:r>
            <a:r>
              <a:rPr lang="zh-CN" altLang="en-US" sz="4400" b="1" dirty="0">
                <a:solidFill>
                  <a:schemeClr val="tx2"/>
                </a:solidFill>
              </a:rPr>
              <a:t>估计</a:t>
            </a:r>
            <a:r>
              <a:rPr lang="zh-CN" altLang="en-US" sz="2100" dirty="0"/>
              <a:t> </a:t>
            </a:r>
            <a:endParaRPr lang="zh-CN" altLang="en-US" sz="2100" dirty="0"/>
          </a:p>
        </p:txBody>
      </p:sp>
      <p:pic>
        <p:nvPicPr>
          <p:cNvPr id="62471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885" y="2412797"/>
            <a:ext cx="10465509" cy="201595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0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3491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3493" name="矩形 6"/>
          <p:cNvSpPr/>
          <p:nvPr/>
        </p:nvSpPr>
        <p:spPr>
          <a:xfrm>
            <a:off x="1746552" y="180960"/>
            <a:ext cx="858139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/>
              <a:t>第九章  多元线性回归模型的有偏估计</a:t>
            </a:r>
            <a:endParaRPr lang="zh-CN" altLang="en-US" sz="4000" b="1" dirty="0"/>
          </a:p>
        </p:txBody>
      </p:sp>
      <p:sp>
        <p:nvSpPr>
          <p:cNvPr id="63494" name="Rectangle 3"/>
          <p:cNvSpPr/>
          <p:nvPr/>
        </p:nvSpPr>
        <p:spPr>
          <a:xfrm>
            <a:off x="1675121" y="1093664"/>
            <a:ext cx="2576195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4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Stein</a:t>
            </a:r>
            <a:r>
              <a:rPr lang="zh-CN" altLang="en-US" sz="4400" b="1" dirty="0">
                <a:solidFill>
                  <a:schemeClr val="tx2"/>
                </a:solidFill>
              </a:rPr>
              <a:t>估计</a:t>
            </a:r>
            <a:r>
              <a:rPr lang="zh-CN" altLang="en-US" sz="2100" dirty="0"/>
              <a:t> </a:t>
            </a:r>
            <a:endParaRPr lang="zh-CN" altLang="en-US" sz="2100" dirty="0"/>
          </a:p>
        </p:txBody>
      </p:sp>
      <p:pic>
        <p:nvPicPr>
          <p:cNvPr id="63495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0002" y="2212789"/>
            <a:ext cx="9271808" cy="381444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0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5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4517" name="矩形 6"/>
          <p:cNvSpPr/>
          <p:nvPr/>
        </p:nvSpPr>
        <p:spPr>
          <a:xfrm>
            <a:off x="1746552" y="180960"/>
            <a:ext cx="858139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/>
              <a:t>第九章  多元线性回归模型的有偏估计</a:t>
            </a:r>
            <a:endParaRPr lang="zh-CN" altLang="en-US" sz="4000" b="1" dirty="0"/>
          </a:p>
        </p:txBody>
      </p:sp>
      <p:sp>
        <p:nvSpPr>
          <p:cNvPr id="64518" name="Rectangle 3"/>
          <p:cNvSpPr/>
          <p:nvPr/>
        </p:nvSpPr>
        <p:spPr>
          <a:xfrm>
            <a:off x="1675121" y="1093664"/>
            <a:ext cx="2576195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4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Stein</a:t>
            </a:r>
            <a:r>
              <a:rPr lang="zh-CN" altLang="en-US" sz="4400" b="1" dirty="0">
                <a:solidFill>
                  <a:schemeClr val="tx2"/>
                </a:solidFill>
              </a:rPr>
              <a:t>估计</a:t>
            </a:r>
            <a:r>
              <a:rPr lang="zh-CN" altLang="en-US" sz="2100" dirty="0"/>
              <a:t> </a:t>
            </a:r>
            <a:endParaRPr lang="zh-CN" altLang="en-US" sz="2100" dirty="0"/>
          </a:p>
        </p:txBody>
      </p:sp>
      <p:pic>
        <p:nvPicPr>
          <p:cNvPr id="64519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965" y="2268347"/>
            <a:ext cx="9563884" cy="38096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0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5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677" name="矩形 6"/>
          <p:cNvSpPr/>
          <p:nvPr/>
        </p:nvSpPr>
        <p:spPr>
          <a:xfrm>
            <a:off x="1746552" y="180960"/>
            <a:ext cx="858139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/>
              <a:t>第九章  多元线性回归模型的有偏估计</a:t>
            </a:r>
            <a:endParaRPr lang="zh-CN" altLang="en-US" sz="4000" b="1" dirty="0"/>
          </a:p>
        </p:txBody>
      </p:sp>
      <p:sp>
        <p:nvSpPr>
          <p:cNvPr id="28678" name="Rectangle 3"/>
          <p:cNvSpPr/>
          <p:nvPr/>
        </p:nvSpPr>
        <p:spPr>
          <a:xfrm>
            <a:off x="1675121" y="1093664"/>
            <a:ext cx="3611245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chemeClr val="tx2"/>
                </a:solidFill>
              </a:rPr>
              <a:t>岭估计的性质</a:t>
            </a:r>
            <a:r>
              <a:rPr lang="zh-CN" altLang="en-US" sz="2100" dirty="0"/>
              <a:t> </a:t>
            </a:r>
            <a:endParaRPr lang="zh-CN" altLang="en-US" sz="2100" dirty="0"/>
          </a:p>
        </p:txBody>
      </p:sp>
      <p:pic>
        <p:nvPicPr>
          <p:cNvPr id="28679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" y="2268347"/>
            <a:ext cx="10581386" cy="439224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3" descr="C:\Users\Administrator\Desktop\财大ppt模板\B10PPT模板（二）-09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-44446"/>
            <a:ext cx="10690915" cy="760507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5539" name="标题 1"/>
          <p:cNvSpPr>
            <a:spLocks noGrp="1"/>
          </p:cNvSpPr>
          <p:nvPr>
            <p:ph type="title"/>
          </p:nvPr>
        </p:nvSpPr>
        <p:spPr>
          <a:xfrm>
            <a:off x="489358" y="2850911"/>
            <a:ext cx="9622617" cy="1260369"/>
          </a:xfrm>
        </p:spPr>
        <p:txBody>
          <a:bodyPr vert="horz" wrap="square" lIns="104297" tIns="52148" rIns="104297" bIns="52148" anchor="ctr">
            <a:normAutofit fontScale="90000"/>
          </a:bodyPr>
          <a:lstStyle/>
          <a:p>
            <a:pPr eaLnBrk="1" hangingPunct="1"/>
            <a:r>
              <a:rPr lang="zh-CN" altLang="en-US" sz="7200" dirty="0">
                <a:solidFill>
                  <a:srgbClr val="7C1D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谢  谢！</a:t>
            </a:r>
            <a:endParaRPr lang="zh-CN" altLang="en-US" sz="7200" dirty="0">
              <a:solidFill>
                <a:srgbClr val="7C1D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540" name="内容占位符 2"/>
          <p:cNvSpPr>
            <a:spLocks noGrp="1"/>
          </p:cNvSpPr>
          <p:nvPr>
            <p:ph idx="1"/>
          </p:nvPr>
        </p:nvSpPr>
        <p:spPr>
          <a:xfrm>
            <a:off x="535392" y="3995402"/>
            <a:ext cx="9622617" cy="714315"/>
          </a:xfrm>
        </p:spPr>
        <p:txBody>
          <a:bodyPr vert="horz" wrap="square" lIns="104297" tIns="52148" rIns="104297" bIns="52148" anchor="t"/>
          <a:lstStyle/>
          <a:p>
            <a:pPr algn="ctr" eaLnBrk="1" hangingPunct="1">
              <a:buNone/>
            </a:pPr>
            <a:r>
              <a:rPr lang="en-US" altLang="zh-CN" dirty="0">
                <a:solidFill>
                  <a:srgbClr val="7C1D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endParaRPr lang="zh-CN" altLang="en-US" dirty="0">
              <a:solidFill>
                <a:srgbClr val="7C1D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页脚占位符 4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0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9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701" name="矩形 6"/>
          <p:cNvSpPr/>
          <p:nvPr/>
        </p:nvSpPr>
        <p:spPr>
          <a:xfrm>
            <a:off x="1746552" y="180960"/>
            <a:ext cx="858139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/>
              <a:t>第九章  多元线性回归模型的有偏估计</a:t>
            </a:r>
            <a:endParaRPr lang="zh-CN" altLang="en-US" sz="4000" b="1" dirty="0"/>
          </a:p>
        </p:txBody>
      </p:sp>
      <p:sp>
        <p:nvSpPr>
          <p:cNvPr id="29702" name="Rectangle 3"/>
          <p:cNvSpPr/>
          <p:nvPr/>
        </p:nvSpPr>
        <p:spPr>
          <a:xfrm>
            <a:off x="1675121" y="1093664"/>
            <a:ext cx="3611245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chemeClr val="tx2"/>
                </a:solidFill>
              </a:rPr>
              <a:t>岭估计的性质</a:t>
            </a:r>
            <a:r>
              <a:rPr lang="zh-CN" altLang="en-US" sz="2100" dirty="0"/>
              <a:t> </a:t>
            </a:r>
            <a:endParaRPr lang="zh-CN" altLang="en-US" sz="2100" dirty="0"/>
          </a:p>
        </p:txBody>
      </p:sp>
      <p:pic>
        <p:nvPicPr>
          <p:cNvPr id="2970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242" y="2196915"/>
            <a:ext cx="9692461" cy="439224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0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3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25" name="矩形 6"/>
          <p:cNvSpPr/>
          <p:nvPr/>
        </p:nvSpPr>
        <p:spPr>
          <a:xfrm>
            <a:off x="1746552" y="180960"/>
            <a:ext cx="858139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/>
              <a:t>第九章  多元线性回归模型的有偏估计</a:t>
            </a:r>
            <a:endParaRPr lang="zh-CN" altLang="en-US" sz="4000" b="1" dirty="0"/>
          </a:p>
        </p:txBody>
      </p:sp>
      <p:sp>
        <p:nvSpPr>
          <p:cNvPr id="30726" name="Rectangle 3"/>
          <p:cNvSpPr/>
          <p:nvPr/>
        </p:nvSpPr>
        <p:spPr>
          <a:xfrm>
            <a:off x="1675121" y="1093664"/>
            <a:ext cx="3611245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chemeClr val="tx2"/>
                </a:solidFill>
              </a:rPr>
              <a:t>岭估计的性质</a:t>
            </a:r>
            <a:r>
              <a:rPr lang="zh-CN" altLang="en-US" sz="2100" dirty="0"/>
              <a:t> </a:t>
            </a:r>
            <a:endParaRPr lang="zh-CN" altLang="en-US" sz="2100" dirty="0"/>
          </a:p>
        </p:txBody>
      </p:sp>
      <p:pic>
        <p:nvPicPr>
          <p:cNvPr id="30727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06" y="1981034"/>
            <a:ext cx="9073388" cy="49763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0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7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749" name="矩形 6"/>
          <p:cNvSpPr/>
          <p:nvPr/>
        </p:nvSpPr>
        <p:spPr>
          <a:xfrm>
            <a:off x="1746552" y="180960"/>
            <a:ext cx="858139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/>
              <a:t>第九章  多元线性回归模型的有偏估计</a:t>
            </a:r>
            <a:endParaRPr lang="zh-CN" altLang="en-US" sz="4000" b="1" dirty="0"/>
          </a:p>
        </p:txBody>
      </p:sp>
      <p:sp>
        <p:nvSpPr>
          <p:cNvPr id="31750" name="Rectangle 3"/>
          <p:cNvSpPr/>
          <p:nvPr/>
        </p:nvSpPr>
        <p:spPr>
          <a:xfrm>
            <a:off x="1675121" y="1093664"/>
            <a:ext cx="3611245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chemeClr val="tx2"/>
                </a:solidFill>
              </a:rPr>
              <a:t>岭估计的性质</a:t>
            </a:r>
            <a:r>
              <a:rPr lang="zh-CN" altLang="en-US" sz="2100" dirty="0"/>
              <a:t> </a:t>
            </a:r>
            <a:endParaRPr lang="zh-CN" altLang="en-US" sz="2100" dirty="0"/>
          </a:p>
        </p:txBody>
      </p:sp>
      <p:pic>
        <p:nvPicPr>
          <p:cNvPr id="31751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242" y="2052466"/>
            <a:ext cx="9825800" cy="345569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0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1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773" name="矩形 6"/>
          <p:cNvSpPr/>
          <p:nvPr/>
        </p:nvSpPr>
        <p:spPr>
          <a:xfrm>
            <a:off x="1746552" y="180960"/>
            <a:ext cx="858139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/>
              <a:t>第九章  多元线性回归模型的有偏估计</a:t>
            </a:r>
            <a:endParaRPr lang="zh-CN" altLang="en-US" sz="4000" b="1" dirty="0"/>
          </a:p>
        </p:txBody>
      </p:sp>
      <p:sp>
        <p:nvSpPr>
          <p:cNvPr id="32774" name="Rectangle 3"/>
          <p:cNvSpPr/>
          <p:nvPr/>
        </p:nvSpPr>
        <p:spPr>
          <a:xfrm>
            <a:off x="1675121" y="1093664"/>
            <a:ext cx="3611245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chemeClr val="tx2"/>
                </a:solidFill>
              </a:rPr>
              <a:t>岭参数的选择</a:t>
            </a:r>
            <a:r>
              <a:rPr lang="zh-CN" altLang="en-US" sz="2100" dirty="0"/>
              <a:t> </a:t>
            </a:r>
            <a:endParaRPr lang="zh-CN" altLang="en-US" sz="2100" dirty="0"/>
          </a:p>
        </p:txBody>
      </p:sp>
      <p:pic>
        <p:nvPicPr>
          <p:cNvPr id="32775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693" y="2123897"/>
            <a:ext cx="9506739" cy="5039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C:\Users\Administrator\Desktop\财大ppt模板\B10PPT模板（二）-08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9" y="0"/>
            <a:ext cx="10690915" cy="735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5" name="Rectangle 2"/>
          <p:cNvSpPr txBox="1"/>
          <p:nvPr/>
        </p:nvSpPr>
        <p:spPr>
          <a:xfrm>
            <a:off x="1837033" y="107941"/>
            <a:ext cx="7019335" cy="1368310"/>
          </a:xfrm>
          <a:prstGeom prst="rect">
            <a:avLst/>
          </a:prstGeom>
          <a:noFill/>
          <a:ln w="9525">
            <a:noFill/>
          </a:ln>
        </p:spPr>
        <p:txBody>
          <a:bodyPr lIns="104297" tIns="52148" rIns="104297" bIns="52148" anchor="ctr"/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zh-CN" sz="3200" dirty="0"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wrap="square" lIns="104297" tIns="52148" rIns="104297" bIns="52148" numCol="1" rtlCol="0" anchor="ctr" anchorCtr="0" compatLnSpc="1"/>
          <a:lstStyle/>
          <a:p>
            <a:pPr marL="0" marR="0" lvl="0" indent="0" algn="ctr" defTabSz="1042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上海财经大学统计与管理学院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797" name="矩形 6"/>
          <p:cNvSpPr/>
          <p:nvPr/>
        </p:nvSpPr>
        <p:spPr>
          <a:xfrm>
            <a:off x="1746552" y="180960"/>
            <a:ext cx="858139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 b="1" dirty="0"/>
              <a:t>第九章  多元线性回归模型的有偏估计</a:t>
            </a:r>
            <a:endParaRPr lang="zh-CN" altLang="en-US" sz="4000" b="1" dirty="0"/>
          </a:p>
        </p:txBody>
      </p:sp>
      <p:sp>
        <p:nvSpPr>
          <p:cNvPr id="33798" name="Rectangle 3"/>
          <p:cNvSpPr/>
          <p:nvPr/>
        </p:nvSpPr>
        <p:spPr>
          <a:xfrm>
            <a:off x="1675121" y="1093664"/>
            <a:ext cx="3611245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90525" indent="-39052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455" indent="-325755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6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35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104267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chemeClr val="tx2"/>
                </a:solidFill>
              </a:rPr>
              <a:t>岭参数的选择</a:t>
            </a:r>
            <a:r>
              <a:rPr lang="zh-CN" altLang="en-US" sz="2100" dirty="0"/>
              <a:t> </a:t>
            </a:r>
            <a:endParaRPr lang="zh-CN" altLang="en-US" sz="2100" dirty="0"/>
          </a:p>
        </p:txBody>
      </p:sp>
      <p:pic>
        <p:nvPicPr>
          <p:cNvPr id="33799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693" y="1908015"/>
            <a:ext cx="9619442" cy="496845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1481</Words>
  <Application>WPS 演示</Application>
  <PresentationFormat>自定义</PresentationFormat>
  <Paragraphs>241</Paragraphs>
  <Slides>40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40</vt:i4>
      </vt:variant>
    </vt:vector>
  </HeadingPairs>
  <TitlesOfParts>
    <vt:vector size="56" baseType="lpstr">
      <vt:lpstr>Arial</vt:lpstr>
      <vt:lpstr>宋体</vt:lpstr>
      <vt:lpstr>Wingdings</vt:lpstr>
      <vt:lpstr>方正姚体</vt:lpstr>
      <vt:lpstr>微软雅黑</vt:lpstr>
      <vt:lpstr>华文隶书</vt:lpstr>
      <vt:lpstr>楷体_GB2312</vt:lpstr>
      <vt:lpstr>Times New Roman</vt:lpstr>
      <vt:lpstr>华文楷体</vt:lpstr>
      <vt:lpstr>华文彩云</vt:lpstr>
      <vt:lpstr>Arial Unicode MS</vt:lpstr>
      <vt:lpstr>Calibri</vt:lpstr>
      <vt:lpstr>Office 主题</vt:lpstr>
      <vt:lpstr>Word.Document.8</vt:lpstr>
      <vt:lpstr>Word.Document.8</vt:lpstr>
      <vt:lpstr>StaticEnhancedMetafile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谢  谢！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上海财经大学PPT主标题</dc:title>
  <dc:creator>admin</dc:creator>
  <cp:lastModifiedBy>Administrator</cp:lastModifiedBy>
  <cp:revision>19</cp:revision>
  <dcterms:created xsi:type="dcterms:W3CDTF">2016-12-19T01:38:00Z</dcterms:created>
  <dcterms:modified xsi:type="dcterms:W3CDTF">2017-12-12T09:13:50Z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